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09" r:id="rId2"/>
  </p:sldMasterIdLst>
  <p:notesMasterIdLst>
    <p:notesMasterId r:id="rId12"/>
  </p:notesMasterIdLst>
  <p:handoutMasterIdLst>
    <p:handoutMasterId r:id="rId13"/>
  </p:handoutMasterIdLst>
  <p:sldIdLst>
    <p:sldId id="757" r:id="rId3"/>
    <p:sldId id="834" r:id="rId4"/>
    <p:sldId id="758" r:id="rId5"/>
    <p:sldId id="759" r:id="rId6"/>
    <p:sldId id="767" r:id="rId7"/>
    <p:sldId id="760" r:id="rId8"/>
    <p:sldId id="764" r:id="rId9"/>
    <p:sldId id="765" r:id="rId10"/>
    <p:sldId id="766" r:id="rId11"/>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 Camm" initials="J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3D0"/>
    <a:srgbClr val="1742A1"/>
    <a:srgbClr val="9A0000"/>
    <a:srgbClr val="9E7E38"/>
    <a:srgbClr val="FFFF00"/>
    <a:srgbClr val="050505"/>
    <a:srgbClr val="59C76B"/>
    <a:srgbClr val="983222"/>
    <a:srgbClr val="4C1911"/>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468" autoAdjust="0"/>
  </p:normalViewPr>
  <p:slideViewPr>
    <p:cSldViewPr snapToGrid="0" snapToObjects="1">
      <p:cViewPr varScale="1">
        <p:scale>
          <a:sx n="74" d="100"/>
          <a:sy n="74" d="100"/>
        </p:scale>
        <p:origin x="892" y="56"/>
      </p:cViewPr>
      <p:guideLst>
        <p:guide orient="horz" pos="2160"/>
        <p:guide pos="2880"/>
      </p:guideLst>
    </p:cSldViewPr>
  </p:slideViewPr>
  <p:outlineViewPr>
    <p:cViewPr>
      <p:scale>
        <a:sx n="33" d="100"/>
        <a:sy n="33" d="100"/>
      </p:scale>
      <p:origin x="0" y="-8334"/>
    </p:cViewPr>
  </p:outlineViewPr>
  <p:notesTextViewPr>
    <p:cViewPr>
      <p:scale>
        <a:sx n="100" d="100"/>
        <a:sy n="100" d="100"/>
      </p:scale>
      <p:origin x="0" y="0"/>
    </p:cViewPr>
  </p:notesTextViewPr>
  <p:sorterViewPr>
    <p:cViewPr varScale="1">
      <p:scale>
        <a:sx n="1" d="1"/>
        <a:sy n="1" d="1"/>
      </p:scale>
      <p:origin x="0" y="-5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10/12/2023</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10/12/2023</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055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Franklin Gothic Book"/>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6" name="Picture 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8" name="Picture 7"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pic>
        <p:nvPicPr>
          <p:cNvPr id="7" name="Picture 6"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spTree>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3859305" y="6423585"/>
            <a:ext cx="331694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9" name="Picture 8"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spTree>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spTree>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Drag picture to placeholder or click icon to add</a:t>
            </a:r>
            <a:endParaRPr dirty="0"/>
          </a:p>
        </p:txBody>
      </p:sp>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Drag picture to placeholder or click icon to add</a:t>
            </a:r>
            <a:endParaRPr dirty="0"/>
          </a:p>
        </p:txBody>
      </p:sp>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Drag picture to placeholder or click icon to add</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Drag picture to placeholder or click icon to add</a:t>
            </a:r>
            <a:endParaRPr dirty="0"/>
          </a:p>
        </p:txBody>
      </p:sp>
      <p:pic>
        <p:nvPicPr>
          <p:cNvPr id="13" name="Picture 12"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spTree>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8374809" y="6426787"/>
            <a:ext cx="554038"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9" name="Picture 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pic>
        <p:nvPicPr>
          <p:cNvPr id="11" name="Picture 10"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spTree>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904645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04792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604942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44759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30521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62435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6227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82725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469695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473010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7417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Drag picture to placeholder or click icon to add</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8" name="Picture 17"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8305800" y="624877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pic>
        <p:nvPicPr>
          <p:cNvPr id="12" name="Picture 11"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spTree>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2571078" y="1000316"/>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5" name="Slide Number Placeholder 6"/>
          <p:cNvSpPr>
            <a:spLocks noGrp="1"/>
          </p:cNvSpPr>
          <p:nvPr>
            <p:ph type="sldNum" sz="quarter" idx="12"/>
          </p:nvPr>
        </p:nvSpPr>
        <p:spPr>
          <a:xfrm>
            <a:off x="8305800" y="24223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0" name="Picture 9"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9310-CA16-465E-86C2-0154C57635CD}" type="slidenum">
              <a:rPr lang="en-US" smtClean="0"/>
              <a:t>‹#›</a:t>
            </a:fld>
            <a:endParaRPr lang="en-US" dirty="0"/>
          </a:p>
        </p:txBody>
      </p:sp>
    </p:spTree>
    <p:extLst>
      <p:ext uri="{BB962C8B-B14F-4D97-AF65-F5344CB8AC3E}">
        <p14:creationId xmlns:p14="http://schemas.microsoft.com/office/powerpoint/2010/main" val="40127558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p:txBody>
          <a:bodyPr/>
          <a:lstStyle/>
          <a:p>
            <a:endParaRPr lang="en-US"/>
          </a:p>
        </p:txBody>
      </p:sp>
      <p:sp>
        <p:nvSpPr>
          <p:cNvPr id="9" name="Text Placeholder 8"/>
          <p:cNvSpPr>
            <a:spLocks noGrp="1"/>
          </p:cNvSpPr>
          <p:nvPr>
            <p:ph type="body" sz="half" idx="2"/>
          </p:nvPr>
        </p:nvSpPr>
        <p:spPr>
          <a:xfrm>
            <a:off x="432706" y="1159461"/>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r>
              <a:rPr lang="en-US" sz="1800" cap="small" dirty="0">
                <a:latin typeface="+mj-lt"/>
                <a:ea typeface="+mj-ea"/>
                <a:cs typeface="+mj-cs"/>
              </a:rPr>
              <a:t>BAN 6025</a:t>
            </a:r>
          </a:p>
        </p:txBody>
      </p:sp>
      <p:pic>
        <p:nvPicPr>
          <p:cNvPr id="7" name="Picture Placeholder 8" descr="20120326medallion0338.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802438" y="2377440"/>
            <a:ext cx="2057400" cy="2039112"/>
          </a:xfrm>
          <a:prstGeom prst="rect">
            <a:avLst/>
          </a:prstGeom>
        </p:spPr>
      </p:pic>
      <p:pic>
        <p:nvPicPr>
          <p:cNvPr id="17" name="Picture Placeholder 1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2523392" y="4860974"/>
            <a:ext cx="6482063" cy="612265"/>
          </a:xfrm>
        </p:spPr>
        <p:txBody>
          <a:bodyPr>
            <a:noAutofit/>
          </a:bodyPr>
          <a:lstStyle/>
          <a:p>
            <a:pPr algn="r"/>
            <a:r>
              <a:rPr lang="en-US" dirty="0"/>
              <a:t>Introduction to the </a:t>
            </a:r>
            <a:br>
              <a:rPr lang="en-US" dirty="0"/>
            </a:br>
            <a:r>
              <a:rPr lang="en-US" dirty="0"/>
              <a:t>Portuguese Bank Case</a:t>
            </a:r>
            <a:br>
              <a:rPr lang="en-US" dirty="0"/>
            </a:br>
            <a:endParaRPr lang="en-US" dirty="0"/>
          </a:p>
        </p:txBody>
      </p:sp>
    </p:spTree>
    <p:extLst>
      <p:ext uri="{BB962C8B-B14F-4D97-AF65-F5344CB8AC3E}">
        <p14:creationId xmlns:p14="http://schemas.microsoft.com/office/powerpoint/2010/main" val="321940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E241-84AE-4F46-8A87-D4F612B73C77}"/>
              </a:ext>
            </a:extLst>
          </p:cNvPr>
          <p:cNvSpPr>
            <a:spLocks noGrp="1"/>
          </p:cNvSpPr>
          <p:nvPr>
            <p:ph type="title"/>
          </p:nvPr>
        </p:nvSpPr>
        <p:spPr/>
        <p:txBody>
          <a:bodyPr/>
          <a:lstStyle/>
          <a:p>
            <a:r>
              <a:rPr lang="en-US" dirty="0"/>
              <a:t>Predictive Modeling Process</a:t>
            </a:r>
          </a:p>
        </p:txBody>
      </p:sp>
      <p:sp>
        <p:nvSpPr>
          <p:cNvPr id="4" name="Slide Number Placeholder 3">
            <a:extLst>
              <a:ext uri="{FF2B5EF4-FFF2-40B4-BE49-F238E27FC236}">
                <a16:creationId xmlns:a16="http://schemas.microsoft.com/office/drawing/2014/main" id="{77362962-ED6D-4A81-9212-6F0C71397DF9}"/>
              </a:ext>
            </a:extLst>
          </p:cNvPr>
          <p:cNvSpPr>
            <a:spLocks noGrp="1"/>
          </p:cNvSpPr>
          <p:nvPr>
            <p:ph type="sldNum" sz="quarter" idx="12"/>
          </p:nvPr>
        </p:nvSpPr>
        <p:spPr/>
        <p:txBody>
          <a:bodyPr/>
          <a:lstStyle/>
          <a:p>
            <a:fld id="{02456A73-CB17-B748-BD2A-A20F5DD59EC7}" type="slidenum">
              <a:rPr lang="en-US" smtClean="0"/>
              <a:pPr/>
              <a:t>2</a:t>
            </a:fld>
            <a:endParaRPr lang="en-US" dirty="0"/>
          </a:p>
        </p:txBody>
      </p:sp>
      <p:sp>
        <p:nvSpPr>
          <p:cNvPr id="6" name="Content Placeholder 2">
            <a:extLst>
              <a:ext uri="{FF2B5EF4-FFF2-40B4-BE49-F238E27FC236}">
                <a16:creationId xmlns:a16="http://schemas.microsoft.com/office/drawing/2014/main" id="{E9B2FE31-75F1-4A8B-AACA-A90B296C4C1D}"/>
              </a:ext>
            </a:extLst>
          </p:cNvPr>
          <p:cNvSpPr txBox="1">
            <a:spLocks/>
          </p:cNvSpPr>
          <p:nvPr/>
        </p:nvSpPr>
        <p:spPr>
          <a:xfrm>
            <a:off x="457200" y="1676401"/>
            <a:ext cx="4648200" cy="4495799"/>
          </a:xfrm>
          <a:prstGeom prst="rect">
            <a:avLst/>
          </a:prstGeom>
        </p:spPr>
        <p:txBody>
          <a:bodyPr/>
          <a:lstStyle>
            <a:lvl1pPr marL="342900" indent="-342900" algn="l" rtl="0" eaLnBrk="0" fontAlgn="base" hangingPunct="0">
              <a:spcBef>
                <a:spcPct val="20000"/>
              </a:spcBef>
              <a:spcAft>
                <a:spcPct val="0"/>
              </a:spcAft>
              <a:buClr>
                <a:srgbClr val="BC8C2D"/>
              </a:buClr>
              <a:buSzPct val="75000"/>
              <a:buFontTx/>
              <a:buBlip>
                <a:blip r:embed="rId2"/>
              </a:buBlip>
              <a:defRPr sz="2000" b="0" i="0" kern="1200">
                <a:solidFill>
                  <a:srgbClr val="535454"/>
                </a:solidFill>
                <a:latin typeface="Arial"/>
                <a:ea typeface="ＭＳ Ｐゴシック" pitchFamily="-65" charset="-128"/>
                <a:cs typeface="Arial"/>
              </a:defRPr>
            </a:lvl1pPr>
            <a:lvl2pPr marL="742950" indent="-285750" algn="l" rtl="0" eaLnBrk="0" fontAlgn="base" hangingPunct="0">
              <a:spcBef>
                <a:spcPct val="20000"/>
              </a:spcBef>
              <a:spcAft>
                <a:spcPct val="0"/>
              </a:spcAft>
              <a:buClr>
                <a:srgbClr val="BC8C2D"/>
              </a:buClr>
              <a:buSzPct val="75000"/>
              <a:buFontTx/>
              <a:buBlip>
                <a:blip r:embed="rId3"/>
              </a:buBlip>
              <a:defRPr sz="1800" b="0" i="0" kern="1200">
                <a:solidFill>
                  <a:srgbClr val="535454"/>
                </a:solidFill>
                <a:latin typeface="Arial"/>
                <a:ea typeface="ＭＳ Ｐゴシック" charset="-128"/>
                <a:cs typeface="Arial"/>
              </a:defRPr>
            </a:lvl2pPr>
            <a:lvl3pPr marL="1143000" indent="-228600" algn="l" rtl="0" eaLnBrk="0" fontAlgn="base" hangingPunct="0">
              <a:spcBef>
                <a:spcPct val="20000"/>
              </a:spcBef>
              <a:spcAft>
                <a:spcPct val="0"/>
              </a:spcAft>
              <a:buClr>
                <a:srgbClr val="BC8C2D"/>
              </a:buClr>
              <a:buSzPct val="75000"/>
              <a:buFontTx/>
              <a:buBlip>
                <a:blip r:embed="rId3"/>
              </a:buBlip>
              <a:defRPr sz="1600" b="0" i="0" kern="1200">
                <a:solidFill>
                  <a:srgbClr val="535454"/>
                </a:solidFill>
                <a:latin typeface="Arial"/>
                <a:ea typeface="ＭＳ Ｐゴシック" charset="-128"/>
                <a:cs typeface="Arial"/>
              </a:defRPr>
            </a:lvl3pPr>
            <a:lvl4pPr marL="1600200" indent="-228600" algn="l" rtl="0" eaLnBrk="0" fontAlgn="base" hangingPunct="0">
              <a:spcBef>
                <a:spcPct val="20000"/>
              </a:spcBef>
              <a:spcAft>
                <a:spcPct val="0"/>
              </a:spcAft>
              <a:buClr>
                <a:srgbClr val="BC8C2D"/>
              </a:buClr>
              <a:buSzPct val="75000"/>
              <a:buFontTx/>
              <a:buBlip>
                <a:blip r:embed="rId3"/>
              </a:buBlip>
              <a:defRPr sz="1400" b="0" i="0" kern="1200">
                <a:solidFill>
                  <a:srgbClr val="535454"/>
                </a:solidFill>
                <a:latin typeface="Arial"/>
                <a:ea typeface="ＭＳ Ｐゴシック" charset="-128"/>
                <a:cs typeface="Arial"/>
              </a:defRPr>
            </a:lvl4pPr>
            <a:lvl5pPr marL="2057400" indent="-228600" algn="l" rtl="0" eaLnBrk="0" fontAlgn="base" hangingPunct="0">
              <a:spcBef>
                <a:spcPct val="20000"/>
              </a:spcBef>
              <a:spcAft>
                <a:spcPct val="0"/>
              </a:spcAft>
              <a:buClr>
                <a:srgbClr val="BC8C2D"/>
              </a:buClr>
              <a:buSzPct val="75000"/>
              <a:buFontTx/>
              <a:buBlip>
                <a:blip r:embed="rId3"/>
              </a:buBlip>
              <a:defRPr sz="1200" b="0" i="0" kern="1200">
                <a:solidFill>
                  <a:srgbClr val="535454"/>
                </a:solidFill>
                <a:latin typeface="Arial"/>
                <a:ea typeface="ＭＳ Ｐゴシック" charset="-128"/>
                <a:cs typeface="Arial"/>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
                <a:srgbClr val="BC8C2D"/>
              </a:buClr>
              <a:buSzPct val="75000"/>
              <a:buFontTx/>
              <a:buNone/>
              <a:tabLst/>
              <a:defRPr/>
            </a:pPr>
            <a:r>
              <a:rPr kumimoji="0" lang="en-US" sz="2000" b="1" i="0" u="none" strike="noStrike" kern="1200" cap="none" spc="0" normalizeH="0" baseline="0" noProof="0" dirty="0">
                <a:ln>
                  <a:noFill/>
                </a:ln>
                <a:solidFill>
                  <a:srgbClr val="535454"/>
                </a:solidFill>
                <a:effectLst/>
                <a:uLnTx/>
                <a:uFillTx/>
                <a:latin typeface="Arial"/>
                <a:ea typeface="ＭＳ Ｐゴシック" pitchFamily="-65" charset="-128"/>
                <a:cs typeface="Arial"/>
              </a:rPr>
              <a:t>CRISP-DM</a:t>
            </a:r>
          </a:p>
          <a:p>
            <a:pPr marL="0" marR="0" lvl="0" indent="0" algn="l" defTabSz="914400" rtl="0" eaLnBrk="0" fontAlgn="base" latinLnBrk="0" hangingPunct="0">
              <a:lnSpc>
                <a:spcPct val="100000"/>
              </a:lnSpc>
              <a:spcBef>
                <a:spcPct val="20000"/>
              </a:spcBef>
              <a:spcAft>
                <a:spcPct val="0"/>
              </a:spcAft>
              <a:buClr>
                <a:srgbClr val="BC8C2D"/>
              </a:buClr>
              <a:buSzPct val="75000"/>
              <a:buFontTx/>
              <a:buNone/>
              <a:tabLst/>
              <a:defRPr/>
            </a:pPr>
            <a:r>
              <a:rPr kumimoji="0" lang="en-US" sz="16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Cross-Industry Standard Process for Data Mining</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Business Understanding</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Data Understanding</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Data Preparation</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Modeling</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Evaluation</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rPr>
              <a:t>Deployment</a:t>
            </a:r>
          </a:p>
        </p:txBody>
      </p:sp>
      <p:sp>
        <p:nvSpPr>
          <p:cNvPr id="7" name="Content Placeholder 3">
            <a:extLst>
              <a:ext uri="{FF2B5EF4-FFF2-40B4-BE49-F238E27FC236}">
                <a16:creationId xmlns:a16="http://schemas.microsoft.com/office/drawing/2014/main" id="{A26CEEFD-11D8-4714-B0DE-CB8FCC0DCA4E}"/>
              </a:ext>
            </a:extLst>
          </p:cNvPr>
          <p:cNvSpPr txBox="1">
            <a:spLocks/>
          </p:cNvSpPr>
          <p:nvPr/>
        </p:nvSpPr>
        <p:spPr>
          <a:xfrm>
            <a:off x="5334000" y="1676401"/>
            <a:ext cx="3352800" cy="4495799"/>
          </a:xfrm>
          <a:prstGeom prst="rect">
            <a:avLst/>
          </a:prstGeom>
        </p:spPr>
        <p:txBody>
          <a:bodyPr/>
          <a:lstStyle>
            <a:lvl1pPr marL="342900" indent="-342900" algn="l" rtl="0" eaLnBrk="0" fontAlgn="base" hangingPunct="0">
              <a:spcBef>
                <a:spcPct val="20000"/>
              </a:spcBef>
              <a:spcAft>
                <a:spcPct val="0"/>
              </a:spcAft>
              <a:buClr>
                <a:srgbClr val="BC8C2D"/>
              </a:buClr>
              <a:buSzPct val="75000"/>
              <a:buFontTx/>
              <a:buBlip>
                <a:blip r:embed="rId2"/>
              </a:buBlip>
              <a:defRPr sz="2000" b="0" i="0" kern="1200">
                <a:solidFill>
                  <a:srgbClr val="535454"/>
                </a:solidFill>
                <a:latin typeface="Arial"/>
                <a:ea typeface="ＭＳ Ｐゴシック" pitchFamily="-65" charset="-128"/>
                <a:cs typeface="Arial"/>
              </a:defRPr>
            </a:lvl1pPr>
            <a:lvl2pPr marL="742950" indent="-285750" algn="l" rtl="0" eaLnBrk="0" fontAlgn="base" hangingPunct="0">
              <a:spcBef>
                <a:spcPct val="20000"/>
              </a:spcBef>
              <a:spcAft>
                <a:spcPct val="0"/>
              </a:spcAft>
              <a:buClr>
                <a:srgbClr val="BC8C2D"/>
              </a:buClr>
              <a:buSzPct val="75000"/>
              <a:buFontTx/>
              <a:buBlip>
                <a:blip r:embed="rId3"/>
              </a:buBlip>
              <a:defRPr sz="1800" b="0" i="0" kern="1200">
                <a:solidFill>
                  <a:srgbClr val="535454"/>
                </a:solidFill>
                <a:latin typeface="Arial"/>
                <a:ea typeface="ＭＳ Ｐゴシック" charset="-128"/>
                <a:cs typeface="Arial"/>
              </a:defRPr>
            </a:lvl2pPr>
            <a:lvl3pPr marL="1143000" indent="-228600" algn="l" rtl="0" eaLnBrk="0" fontAlgn="base" hangingPunct="0">
              <a:spcBef>
                <a:spcPct val="20000"/>
              </a:spcBef>
              <a:spcAft>
                <a:spcPct val="0"/>
              </a:spcAft>
              <a:buClr>
                <a:srgbClr val="BC8C2D"/>
              </a:buClr>
              <a:buSzPct val="75000"/>
              <a:buFontTx/>
              <a:buBlip>
                <a:blip r:embed="rId3"/>
              </a:buBlip>
              <a:defRPr sz="1600" b="0" i="0" kern="1200">
                <a:solidFill>
                  <a:srgbClr val="535454"/>
                </a:solidFill>
                <a:latin typeface="Arial"/>
                <a:ea typeface="ＭＳ Ｐゴシック" charset="-128"/>
                <a:cs typeface="Arial"/>
              </a:defRPr>
            </a:lvl3pPr>
            <a:lvl4pPr marL="1600200" indent="-228600" algn="l" rtl="0" eaLnBrk="0" fontAlgn="base" hangingPunct="0">
              <a:spcBef>
                <a:spcPct val="20000"/>
              </a:spcBef>
              <a:spcAft>
                <a:spcPct val="0"/>
              </a:spcAft>
              <a:buClr>
                <a:srgbClr val="BC8C2D"/>
              </a:buClr>
              <a:buSzPct val="75000"/>
              <a:buFontTx/>
              <a:buBlip>
                <a:blip r:embed="rId3"/>
              </a:buBlip>
              <a:defRPr sz="1400" b="0" i="0" kern="1200">
                <a:solidFill>
                  <a:srgbClr val="535454"/>
                </a:solidFill>
                <a:latin typeface="Arial"/>
                <a:ea typeface="ＭＳ Ｐゴシック" charset="-128"/>
                <a:cs typeface="Arial"/>
              </a:defRPr>
            </a:lvl4pPr>
            <a:lvl5pPr marL="2057400" indent="-228600" algn="l" rtl="0" eaLnBrk="0" fontAlgn="base" hangingPunct="0">
              <a:spcBef>
                <a:spcPct val="20000"/>
              </a:spcBef>
              <a:spcAft>
                <a:spcPct val="0"/>
              </a:spcAft>
              <a:buClr>
                <a:srgbClr val="BC8C2D"/>
              </a:buClr>
              <a:buSzPct val="75000"/>
              <a:buFontTx/>
              <a:buBlip>
                <a:blip r:embed="rId3"/>
              </a:buBlip>
              <a:defRPr sz="1200" b="0" i="0" kern="1200">
                <a:solidFill>
                  <a:srgbClr val="535454"/>
                </a:solidFill>
                <a:latin typeface="Arial"/>
                <a:ea typeface="ＭＳ Ｐゴシック" charset="-128"/>
                <a:cs typeface="Arial"/>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
                <a:srgbClr val="BC8C2D"/>
              </a:buClr>
              <a:buSzPct val="75000"/>
              <a:buFontTx/>
              <a:buNone/>
              <a:tabLst/>
              <a:defRPr/>
            </a:pPr>
            <a:r>
              <a:rPr kumimoji="0" lang="en-US" sz="2000" b="1" i="0" u="none" strike="noStrike" kern="1200" cap="none" spc="0" normalizeH="0" baseline="0" noProof="0">
                <a:ln>
                  <a:noFill/>
                </a:ln>
                <a:solidFill>
                  <a:srgbClr val="535454"/>
                </a:solidFill>
                <a:effectLst/>
                <a:uLnTx/>
                <a:uFillTx/>
                <a:latin typeface="Arial"/>
                <a:ea typeface="ＭＳ Ｐゴシック" pitchFamily="-65" charset="-128"/>
                <a:cs typeface="Arial"/>
              </a:rPr>
              <a:t>SEMMA</a:t>
            </a:r>
          </a:p>
          <a:p>
            <a:pPr marL="0" marR="0" lvl="0" indent="0" algn="l" defTabSz="914400" rtl="0" eaLnBrk="0" fontAlgn="base" latinLnBrk="0" hangingPunct="0">
              <a:lnSpc>
                <a:spcPct val="100000"/>
              </a:lnSpc>
              <a:spcBef>
                <a:spcPct val="20000"/>
              </a:spcBef>
              <a:spcAft>
                <a:spcPct val="0"/>
              </a:spcAft>
              <a:buClr>
                <a:srgbClr val="BC8C2D"/>
              </a:buClr>
              <a:buSzPct val="75000"/>
              <a:buFontTx/>
              <a:buNone/>
              <a:tabLst/>
              <a:defRPr/>
            </a:pPr>
            <a:r>
              <a:rPr kumimoji="0" lang="en-US" sz="1600" b="0" i="0" u="none" strike="noStrike" kern="1200" cap="none" spc="0" normalizeH="0" baseline="0" noProof="0">
                <a:ln>
                  <a:noFill/>
                </a:ln>
                <a:solidFill>
                  <a:srgbClr val="535454"/>
                </a:solidFill>
                <a:effectLst/>
                <a:uLnTx/>
                <a:uFillTx/>
                <a:latin typeface="Arial"/>
                <a:ea typeface="ＭＳ Ｐゴシック" pitchFamily="-65" charset="-128"/>
                <a:cs typeface="Arial"/>
              </a:rPr>
              <a:t>SAS Model Building Framework</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a:ln>
                  <a:noFill/>
                </a:ln>
                <a:solidFill>
                  <a:srgbClr val="535454"/>
                </a:solidFill>
                <a:effectLst/>
                <a:uLnTx/>
                <a:uFillTx/>
                <a:latin typeface="Arial"/>
                <a:ea typeface="ＭＳ Ｐゴシック" pitchFamily="-65" charset="-128"/>
                <a:cs typeface="Arial"/>
              </a:rPr>
              <a:t>Sample</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a:ln>
                  <a:noFill/>
                </a:ln>
                <a:solidFill>
                  <a:srgbClr val="535454"/>
                </a:solidFill>
                <a:effectLst/>
                <a:uLnTx/>
                <a:uFillTx/>
                <a:latin typeface="Arial"/>
                <a:ea typeface="ＭＳ Ｐゴシック" pitchFamily="-65" charset="-128"/>
                <a:cs typeface="Arial"/>
              </a:rPr>
              <a:t>Explore</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a:ln>
                  <a:noFill/>
                </a:ln>
                <a:solidFill>
                  <a:srgbClr val="535454"/>
                </a:solidFill>
                <a:effectLst/>
                <a:uLnTx/>
                <a:uFillTx/>
                <a:latin typeface="Arial"/>
                <a:ea typeface="ＭＳ Ｐゴシック" pitchFamily="-65" charset="-128"/>
                <a:cs typeface="Arial"/>
              </a:rPr>
              <a:t>Modify</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a:ln>
                  <a:noFill/>
                </a:ln>
                <a:solidFill>
                  <a:srgbClr val="535454"/>
                </a:solidFill>
                <a:effectLst/>
                <a:uLnTx/>
                <a:uFillTx/>
                <a:latin typeface="Arial"/>
                <a:ea typeface="ＭＳ Ｐゴシック" pitchFamily="-65" charset="-128"/>
                <a:cs typeface="Arial"/>
              </a:rPr>
              <a:t>Model</a:t>
            </a:r>
          </a:p>
          <a:p>
            <a:pPr marL="342900" marR="0" lvl="0" indent="-342900" algn="l" defTabSz="914400" rtl="0" eaLnBrk="0" fontAlgn="base" latinLnBrk="0" hangingPunct="0">
              <a:lnSpc>
                <a:spcPct val="100000"/>
              </a:lnSpc>
              <a:spcBef>
                <a:spcPct val="20000"/>
              </a:spcBef>
              <a:spcAft>
                <a:spcPct val="0"/>
              </a:spcAft>
              <a:buClr>
                <a:srgbClr val="BC8C2D"/>
              </a:buClr>
              <a:buSzPct val="75000"/>
              <a:buFontTx/>
              <a:buBlip>
                <a:blip r:embed="rId2"/>
              </a:buBlip>
              <a:tabLst/>
              <a:defRPr/>
            </a:pPr>
            <a:r>
              <a:rPr kumimoji="0" lang="en-US" sz="2000" b="0" i="0" u="none" strike="noStrike" kern="1200" cap="none" spc="0" normalizeH="0" baseline="0" noProof="0">
                <a:ln>
                  <a:noFill/>
                </a:ln>
                <a:solidFill>
                  <a:srgbClr val="535454"/>
                </a:solidFill>
                <a:effectLst/>
                <a:uLnTx/>
                <a:uFillTx/>
                <a:latin typeface="Arial"/>
                <a:ea typeface="ＭＳ Ｐゴシック" pitchFamily="-65" charset="-128"/>
                <a:cs typeface="Arial"/>
              </a:rPr>
              <a:t>Assess</a:t>
            </a:r>
            <a:endParaRPr kumimoji="0" lang="en-US" sz="2000" b="0" i="0" u="none" strike="noStrike" kern="1200" cap="none" spc="0" normalizeH="0" baseline="0" noProof="0" dirty="0">
              <a:ln>
                <a:noFill/>
              </a:ln>
              <a:solidFill>
                <a:srgbClr val="535454"/>
              </a:solidFill>
              <a:effectLst/>
              <a:uLnTx/>
              <a:uFillTx/>
              <a:latin typeface="Arial"/>
              <a:ea typeface="ＭＳ Ｐゴシック" pitchFamily="-65" charset="-128"/>
              <a:cs typeface="Arial"/>
            </a:endParaRPr>
          </a:p>
        </p:txBody>
      </p:sp>
      <p:pic>
        <p:nvPicPr>
          <p:cNvPr id="8" name="Picture 2" descr="http://sonra.io/wp-content/uploads/2011/05/CRISP-DM.jpg">
            <a:extLst>
              <a:ext uri="{FF2B5EF4-FFF2-40B4-BE49-F238E27FC236}">
                <a16:creationId xmlns:a16="http://schemas.microsoft.com/office/drawing/2014/main" id="{BFE8C66B-B56A-4008-BA32-42CF00037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3733800"/>
            <a:ext cx="306682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94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D82-90A0-4465-B451-114011A4FE18}"/>
              </a:ext>
            </a:extLst>
          </p:cNvPr>
          <p:cNvSpPr>
            <a:spLocks noGrp="1"/>
          </p:cNvSpPr>
          <p:nvPr>
            <p:ph type="title"/>
          </p:nvPr>
        </p:nvSpPr>
        <p:spPr/>
        <p:txBody>
          <a:bodyPr/>
          <a:lstStyle/>
          <a:p>
            <a:r>
              <a:rPr lang="en-US" dirty="0"/>
              <a:t>Portuguese Bank Data</a:t>
            </a:r>
          </a:p>
        </p:txBody>
      </p:sp>
      <p:graphicFrame>
        <p:nvGraphicFramePr>
          <p:cNvPr id="5" name="Content Placeholder 4">
            <a:extLst>
              <a:ext uri="{FF2B5EF4-FFF2-40B4-BE49-F238E27FC236}">
                <a16:creationId xmlns:a16="http://schemas.microsoft.com/office/drawing/2014/main" id="{AD4E31DF-0302-466F-8197-B3D3D8CF6967}"/>
              </a:ext>
            </a:extLst>
          </p:cNvPr>
          <p:cNvGraphicFramePr>
            <a:graphicFrameLocks noGrp="1"/>
          </p:cNvGraphicFramePr>
          <p:nvPr>
            <p:ph idx="1"/>
            <p:extLst>
              <p:ext uri="{D42A27DB-BD31-4B8C-83A1-F6EECF244321}">
                <p14:modId xmlns:p14="http://schemas.microsoft.com/office/powerpoint/2010/main" val="2082609230"/>
              </p:ext>
            </p:extLst>
          </p:nvPr>
        </p:nvGraphicFramePr>
        <p:xfrm>
          <a:off x="360727" y="1336627"/>
          <a:ext cx="7567247" cy="4719320"/>
        </p:xfrm>
        <a:graphic>
          <a:graphicData uri="http://schemas.openxmlformats.org/drawingml/2006/table">
            <a:tbl>
              <a:tblPr firstRow="1" bandRow="1">
                <a:tableStyleId>{5C22544A-7EE6-4342-B048-85BDC9FD1C3A}</a:tableStyleId>
              </a:tblPr>
              <a:tblGrid>
                <a:gridCol w="1468073">
                  <a:extLst>
                    <a:ext uri="{9D8B030D-6E8A-4147-A177-3AD203B41FA5}">
                      <a16:colId xmlns:a16="http://schemas.microsoft.com/office/drawing/2014/main" val="4225963415"/>
                    </a:ext>
                  </a:extLst>
                </a:gridCol>
                <a:gridCol w="4470400">
                  <a:extLst>
                    <a:ext uri="{9D8B030D-6E8A-4147-A177-3AD203B41FA5}">
                      <a16:colId xmlns:a16="http://schemas.microsoft.com/office/drawing/2014/main" val="189025751"/>
                    </a:ext>
                  </a:extLst>
                </a:gridCol>
                <a:gridCol w="1628774">
                  <a:extLst>
                    <a:ext uri="{9D8B030D-6E8A-4147-A177-3AD203B41FA5}">
                      <a16:colId xmlns:a16="http://schemas.microsoft.com/office/drawing/2014/main" val="693995186"/>
                    </a:ext>
                  </a:extLst>
                </a:gridCol>
              </a:tblGrid>
              <a:tr h="370840">
                <a:tc>
                  <a:txBody>
                    <a:bodyPr/>
                    <a:lstStyle/>
                    <a:p>
                      <a:pPr algn="ctr"/>
                      <a:r>
                        <a:rPr lang="en-US" b="1" dirty="0"/>
                        <a:t>Variable Name</a:t>
                      </a:r>
                    </a:p>
                  </a:txBody>
                  <a:tcPr/>
                </a:tc>
                <a:tc>
                  <a:txBody>
                    <a:bodyPr/>
                    <a:lstStyle/>
                    <a:p>
                      <a:pPr algn="ctr"/>
                      <a:r>
                        <a:rPr lang="en-US" b="1" dirty="0"/>
                        <a:t>Variable Description</a:t>
                      </a:r>
                    </a:p>
                  </a:txBody>
                  <a:tcPr/>
                </a:tc>
                <a:tc>
                  <a:txBody>
                    <a:bodyPr/>
                    <a:lstStyle/>
                    <a:p>
                      <a:pPr algn="ctr"/>
                      <a:r>
                        <a:rPr lang="en-US" b="1" dirty="0"/>
                        <a:t>Measurement Level</a:t>
                      </a:r>
                    </a:p>
                  </a:txBody>
                  <a:tcPr/>
                </a:tc>
                <a:extLst>
                  <a:ext uri="{0D108BD9-81ED-4DB2-BD59-A6C34878D82A}">
                    <a16:rowId xmlns:a16="http://schemas.microsoft.com/office/drawing/2014/main" val="3234241963"/>
                  </a:ext>
                </a:extLst>
              </a:tr>
              <a:tr h="370840">
                <a:tc gridSpan="3">
                  <a:txBody>
                    <a:bodyPr/>
                    <a:lstStyle/>
                    <a:p>
                      <a:pPr algn="ctr"/>
                      <a:r>
                        <a:rPr lang="en-US" sz="1600" b="1" dirty="0"/>
                        <a:t>Economic Conditions</a:t>
                      </a:r>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2943734064"/>
                  </a:ext>
                </a:extLst>
              </a:tr>
              <a:tr h="370840">
                <a:tc>
                  <a:txBody>
                    <a:bodyPr/>
                    <a:lstStyle/>
                    <a:p>
                      <a:r>
                        <a:rPr lang="en-US" sz="1600" dirty="0"/>
                        <a:t>CCI</a:t>
                      </a:r>
                    </a:p>
                  </a:txBody>
                  <a:tcPr/>
                </a:tc>
                <a:tc>
                  <a:txBody>
                    <a:bodyPr/>
                    <a:lstStyle/>
                    <a:p>
                      <a:r>
                        <a:rPr lang="en-US" sz="1600" dirty="0"/>
                        <a:t>Consumer confidence index (monthly)</a:t>
                      </a:r>
                    </a:p>
                  </a:txBody>
                  <a:tcPr/>
                </a:tc>
                <a:tc>
                  <a:txBody>
                    <a:bodyPr/>
                    <a:lstStyle/>
                    <a:p>
                      <a:r>
                        <a:rPr lang="en-US" sz="1600" dirty="0"/>
                        <a:t>Interval</a:t>
                      </a:r>
                    </a:p>
                  </a:txBody>
                  <a:tcPr/>
                </a:tc>
                <a:extLst>
                  <a:ext uri="{0D108BD9-81ED-4DB2-BD59-A6C34878D82A}">
                    <a16:rowId xmlns:a16="http://schemas.microsoft.com/office/drawing/2014/main" val="654603350"/>
                  </a:ext>
                </a:extLst>
              </a:tr>
              <a:tr h="370840">
                <a:tc>
                  <a:txBody>
                    <a:bodyPr/>
                    <a:lstStyle/>
                    <a:p>
                      <a:r>
                        <a:rPr lang="en-US" sz="1600" dirty="0"/>
                        <a:t>CPI</a:t>
                      </a:r>
                    </a:p>
                  </a:txBody>
                  <a:tcPr/>
                </a:tc>
                <a:tc>
                  <a:txBody>
                    <a:bodyPr/>
                    <a:lstStyle/>
                    <a:p>
                      <a:r>
                        <a:rPr lang="en-US" sz="1600" dirty="0"/>
                        <a:t>Consumer price index (monthly)</a:t>
                      </a:r>
                    </a:p>
                  </a:txBody>
                  <a:tcPr/>
                </a:tc>
                <a:tc>
                  <a:txBody>
                    <a:bodyPr/>
                    <a:lstStyle/>
                    <a:p>
                      <a:r>
                        <a:rPr lang="en-US" sz="1600" dirty="0"/>
                        <a:t>Interval</a:t>
                      </a:r>
                    </a:p>
                  </a:txBody>
                  <a:tcPr/>
                </a:tc>
                <a:extLst>
                  <a:ext uri="{0D108BD9-81ED-4DB2-BD59-A6C34878D82A}">
                    <a16:rowId xmlns:a16="http://schemas.microsoft.com/office/drawing/2014/main" val="853992325"/>
                  </a:ext>
                </a:extLst>
              </a:tr>
              <a:tr h="370840">
                <a:tc>
                  <a:txBody>
                    <a:bodyPr/>
                    <a:lstStyle/>
                    <a:p>
                      <a:r>
                        <a:rPr lang="en-US" sz="1600" dirty="0"/>
                        <a:t>EMPVAR</a:t>
                      </a:r>
                    </a:p>
                  </a:txBody>
                  <a:tcPr/>
                </a:tc>
                <a:tc>
                  <a:txBody>
                    <a:bodyPr/>
                    <a:lstStyle/>
                    <a:p>
                      <a:r>
                        <a:rPr lang="en-US" sz="1600" dirty="0"/>
                        <a:t>Employment variation rate (quarterly)</a:t>
                      </a:r>
                    </a:p>
                  </a:txBody>
                  <a:tcPr/>
                </a:tc>
                <a:tc>
                  <a:txBody>
                    <a:bodyPr/>
                    <a:lstStyle/>
                    <a:p>
                      <a:r>
                        <a:rPr lang="en-US" sz="1600" dirty="0"/>
                        <a:t>Interval</a:t>
                      </a:r>
                    </a:p>
                  </a:txBody>
                  <a:tcPr/>
                </a:tc>
                <a:extLst>
                  <a:ext uri="{0D108BD9-81ED-4DB2-BD59-A6C34878D82A}">
                    <a16:rowId xmlns:a16="http://schemas.microsoft.com/office/drawing/2014/main" val="824934092"/>
                  </a:ext>
                </a:extLst>
              </a:tr>
              <a:tr h="370840">
                <a:tc>
                  <a:txBody>
                    <a:bodyPr/>
                    <a:lstStyle/>
                    <a:p>
                      <a:r>
                        <a:rPr lang="en-US" sz="1600" dirty="0"/>
                        <a:t>EURIBOR3M</a:t>
                      </a:r>
                    </a:p>
                  </a:txBody>
                  <a:tcPr/>
                </a:tc>
                <a:tc>
                  <a:txBody>
                    <a:bodyPr/>
                    <a:lstStyle/>
                    <a:p>
                      <a:r>
                        <a:rPr lang="en-US" sz="1600" dirty="0"/>
                        <a:t>3 month interest rate (daily)</a:t>
                      </a:r>
                    </a:p>
                  </a:txBody>
                  <a:tcPr/>
                </a:tc>
                <a:tc>
                  <a:txBody>
                    <a:bodyPr/>
                    <a:lstStyle/>
                    <a:p>
                      <a:r>
                        <a:rPr lang="en-US" sz="1600" dirty="0"/>
                        <a:t>Interval</a:t>
                      </a:r>
                    </a:p>
                  </a:txBody>
                  <a:tcPr/>
                </a:tc>
                <a:extLst>
                  <a:ext uri="{0D108BD9-81ED-4DB2-BD59-A6C34878D82A}">
                    <a16:rowId xmlns:a16="http://schemas.microsoft.com/office/drawing/2014/main" val="2638339575"/>
                  </a:ext>
                </a:extLst>
              </a:tr>
              <a:tr h="370840">
                <a:tc>
                  <a:txBody>
                    <a:bodyPr/>
                    <a:lstStyle/>
                    <a:p>
                      <a:r>
                        <a:rPr lang="en-US" sz="1600" dirty="0"/>
                        <a:t>NREMP</a:t>
                      </a:r>
                    </a:p>
                  </a:txBody>
                  <a:tcPr/>
                </a:tc>
                <a:tc>
                  <a:txBody>
                    <a:bodyPr/>
                    <a:lstStyle/>
                    <a:p>
                      <a:r>
                        <a:rPr lang="en-US" sz="1600" dirty="0"/>
                        <a:t>Number of people employed (quarterly)</a:t>
                      </a:r>
                    </a:p>
                  </a:txBody>
                  <a:tcPr/>
                </a:tc>
                <a:tc>
                  <a:txBody>
                    <a:bodyPr/>
                    <a:lstStyle/>
                    <a:p>
                      <a:r>
                        <a:rPr lang="en-US" sz="1600" dirty="0"/>
                        <a:t>Interval</a:t>
                      </a:r>
                    </a:p>
                  </a:txBody>
                  <a:tcPr/>
                </a:tc>
                <a:extLst>
                  <a:ext uri="{0D108BD9-81ED-4DB2-BD59-A6C34878D82A}">
                    <a16:rowId xmlns:a16="http://schemas.microsoft.com/office/drawing/2014/main" val="66447654"/>
                  </a:ext>
                </a:extLst>
              </a:tr>
              <a:tr h="370840">
                <a:tc gridSpan="3">
                  <a:txBody>
                    <a:bodyPr/>
                    <a:lstStyle/>
                    <a:p>
                      <a:pPr algn="ctr"/>
                      <a:r>
                        <a:rPr lang="en-US" sz="1600" b="1" dirty="0"/>
                        <a:t>Demographic Information</a:t>
                      </a:r>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2633369246"/>
                  </a:ext>
                </a:extLst>
              </a:tr>
              <a:tr h="370840">
                <a:tc>
                  <a:txBody>
                    <a:bodyPr/>
                    <a:lstStyle/>
                    <a:p>
                      <a:r>
                        <a:rPr lang="en-US" sz="1600" dirty="0"/>
                        <a:t>AGE</a:t>
                      </a:r>
                    </a:p>
                  </a:txBody>
                  <a:tcPr/>
                </a:tc>
                <a:tc>
                  <a:txBody>
                    <a:bodyPr/>
                    <a:lstStyle/>
                    <a:p>
                      <a:r>
                        <a:rPr lang="en-US" sz="1600" dirty="0"/>
                        <a:t>Age of customer </a:t>
                      </a:r>
                    </a:p>
                  </a:txBody>
                  <a:tcPr/>
                </a:tc>
                <a:tc>
                  <a:txBody>
                    <a:bodyPr/>
                    <a:lstStyle/>
                    <a:p>
                      <a:r>
                        <a:rPr lang="en-US" sz="1600" dirty="0"/>
                        <a:t>Interval</a:t>
                      </a:r>
                    </a:p>
                  </a:txBody>
                  <a:tcPr/>
                </a:tc>
                <a:extLst>
                  <a:ext uri="{0D108BD9-81ED-4DB2-BD59-A6C34878D82A}">
                    <a16:rowId xmlns:a16="http://schemas.microsoft.com/office/drawing/2014/main" val="826930219"/>
                  </a:ext>
                </a:extLst>
              </a:tr>
              <a:tr h="370840">
                <a:tc>
                  <a:txBody>
                    <a:bodyPr/>
                    <a:lstStyle/>
                    <a:p>
                      <a:r>
                        <a:rPr lang="en-US" sz="1600" dirty="0"/>
                        <a:t>DEFAULT</a:t>
                      </a:r>
                    </a:p>
                  </a:txBody>
                  <a:tcPr/>
                </a:tc>
                <a:tc>
                  <a:txBody>
                    <a:bodyPr/>
                    <a:lstStyle/>
                    <a:p>
                      <a:r>
                        <a:rPr lang="en-US" sz="1600" dirty="0"/>
                        <a:t>Has credit in default?  (yes, no, unknown)</a:t>
                      </a:r>
                    </a:p>
                  </a:txBody>
                  <a:tcPr/>
                </a:tc>
                <a:tc>
                  <a:txBody>
                    <a:bodyPr/>
                    <a:lstStyle/>
                    <a:p>
                      <a:r>
                        <a:rPr lang="en-US" sz="1600" dirty="0"/>
                        <a:t>Nominal</a:t>
                      </a:r>
                    </a:p>
                  </a:txBody>
                  <a:tcPr/>
                </a:tc>
                <a:extLst>
                  <a:ext uri="{0D108BD9-81ED-4DB2-BD59-A6C34878D82A}">
                    <a16:rowId xmlns:a16="http://schemas.microsoft.com/office/drawing/2014/main" val="4121964355"/>
                  </a:ext>
                </a:extLst>
              </a:tr>
              <a:tr h="370840">
                <a:tc>
                  <a:txBody>
                    <a:bodyPr/>
                    <a:lstStyle/>
                    <a:p>
                      <a:r>
                        <a:rPr lang="en-US" sz="1600" dirty="0"/>
                        <a:t>EDUCATION</a:t>
                      </a:r>
                    </a:p>
                  </a:txBody>
                  <a:tcPr/>
                </a:tc>
                <a:tc>
                  <a:txBody>
                    <a:bodyPr/>
                    <a:lstStyle/>
                    <a:p>
                      <a:r>
                        <a:rPr lang="en-US" sz="1600" dirty="0"/>
                        <a:t>Customer’s education level</a:t>
                      </a:r>
                    </a:p>
                  </a:txBody>
                  <a:tcPr/>
                </a:tc>
                <a:tc>
                  <a:txBody>
                    <a:bodyPr/>
                    <a:lstStyle/>
                    <a:p>
                      <a:r>
                        <a:rPr lang="en-US" sz="1600" dirty="0"/>
                        <a:t>Nominal</a:t>
                      </a:r>
                    </a:p>
                  </a:txBody>
                  <a:tcPr/>
                </a:tc>
                <a:extLst>
                  <a:ext uri="{0D108BD9-81ED-4DB2-BD59-A6C34878D82A}">
                    <a16:rowId xmlns:a16="http://schemas.microsoft.com/office/drawing/2014/main" val="3653942551"/>
                  </a:ext>
                </a:extLst>
              </a:tr>
              <a:tr h="370840">
                <a:tc>
                  <a:txBody>
                    <a:bodyPr/>
                    <a:lstStyle/>
                    <a:p>
                      <a:r>
                        <a:rPr lang="en-US" sz="1600" dirty="0"/>
                        <a:t>HOUSING</a:t>
                      </a:r>
                    </a:p>
                  </a:txBody>
                  <a:tcPr/>
                </a:tc>
                <a:tc>
                  <a:txBody>
                    <a:bodyPr/>
                    <a:lstStyle/>
                    <a:p>
                      <a:r>
                        <a:rPr lang="en-US" sz="1600" dirty="0"/>
                        <a:t>Has housing loan? (yes, no, unknown)</a:t>
                      </a:r>
                    </a:p>
                  </a:txBody>
                  <a:tcPr/>
                </a:tc>
                <a:tc>
                  <a:txBody>
                    <a:bodyPr/>
                    <a:lstStyle/>
                    <a:p>
                      <a:r>
                        <a:rPr lang="en-US" sz="1600" dirty="0"/>
                        <a:t>Nominal</a:t>
                      </a:r>
                    </a:p>
                  </a:txBody>
                  <a:tcPr/>
                </a:tc>
                <a:extLst>
                  <a:ext uri="{0D108BD9-81ED-4DB2-BD59-A6C34878D82A}">
                    <a16:rowId xmlns:a16="http://schemas.microsoft.com/office/drawing/2014/main" val="2849616228"/>
                  </a:ext>
                </a:extLst>
              </a:tr>
            </a:tbl>
          </a:graphicData>
        </a:graphic>
      </p:graphicFrame>
      <p:sp>
        <p:nvSpPr>
          <p:cNvPr id="4" name="Slide Number Placeholder 3">
            <a:extLst>
              <a:ext uri="{FF2B5EF4-FFF2-40B4-BE49-F238E27FC236}">
                <a16:creationId xmlns:a16="http://schemas.microsoft.com/office/drawing/2014/main" id="{DD35B999-A605-4EDF-8C64-42C4C4303417}"/>
              </a:ext>
            </a:extLst>
          </p:cNvPr>
          <p:cNvSpPr>
            <a:spLocks noGrp="1"/>
          </p:cNvSpPr>
          <p:nvPr>
            <p:ph type="sldNum" sz="quarter" idx="12"/>
          </p:nvPr>
        </p:nvSpPr>
        <p:spPr/>
        <p:txBody>
          <a:bodyPr/>
          <a:lstStyle/>
          <a:p>
            <a:fld id="{02456A73-CB17-B748-BD2A-A20F5DD59EC7}" type="slidenum">
              <a:rPr lang="en-US" smtClean="0"/>
              <a:pPr/>
              <a:t>3</a:t>
            </a:fld>
            <a:endParaRPr lang="en-US" dirty="0"/>
          </a:p>
        </p:txBody>
      </p:sp>
    </p:spTree>
    <p:extLst>
      <p:ext uri="{BB962C8B-B14F-4D97-AF65-F5344CB8AC3E}">
        <p14:creationId xmlns:p14="http://schemas.microsoft.com/office/powerpoint/2010/main" val="244783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D82-90A0-4465-B451-114011A4FE18}"/>
              </a:ext>
            </a:extLst>
          </p:cNvPr>
          <p:cNvSpPr>
            <a:spLocks noGrp="1"/>
          </p:cNvSpPr>
          <p:nvPr>
            <p:ph type="title"/>
          </p:nvPr>
        </p:nvSpPr>
        <p:spPr/>
        <p:txBody>
          <a:bodyPr/>
          <a:lstStyle/>
          <a:p>
            <a:r>
              <a:rPr lang="en-US" dirty="0"/>
              <a:t>Portuguese Bank Data</a:t>
            </a:r>
          </a:p>
        </p:txBody>
      </p:sp>
      <p:graphicFrame>
        <p:nvGraphicFramePr>
          <p:cNvPr id="5" name="Content Placeholder 4">
            <a:extLst>
              <a:ext uri="{FF2B5EF4-FFF2-40B4-BE49-F238E27FC236}">
                <a16:creationId xmlns:a16="http://schemas.microsoft.com/office/drawing/2014/main" id="{AD4E31DF-0302-466F-8197-B3D3D8CF6967}"/>
              </a:ext>
            </a:extLst>
          </p:cNvPr>
          <p:cNvGraphicFramePr>
            <a:graphicFrameLocks noGrp="1"/>
          </p:cNvGraphicFramePr>
          <p:nvPr>
            <p:ph idx="1"/>
            <p:extLst>
              <p:ext uri="{D42A27DB-BD31-4B8C-83A1-F6EECF244321}">
                <p14:modId xmlns:p14="http://schemas.microsoft.com/office/powerpoint/2010/main" val="1048084462"/>
              </p:ext>
            </p:extLst>
          </p:nvPr>
        </p:nvGraphicFramePr>
        <p:xfrm>
          <a:off x="371475" y="1336627"/>
          <a:ext cx="7556499" cy="5181600"/>
        </p:xfrm>
        <a:graphic>
          <a:graphicData uri="http://schemas.openxmlformats.org/drawingml/2006/table">
            <a:tbl>
              <a:tblPr firstRow="1" bandRow="1">
                <a:tableStyleId>{5C22544A-7EE6-4342-B048-85BDC9FD1C3A}</a:tableStyleId>
              </a:tblPr>
              <a:tblGrid>
                <a:gridCol w="1457325">
                  <a:extLst>
                    <a:ext uri="{9D8B030D-6E8A-4147-A177-3AD203B41FA5}">
                      <a16:colId xmlns:a16="http://schemas.microsoft.com/office/drawing/2014/main" val="4225963415"/>
                    </a:ext>
                  </a:extLst>
                </a:gridCol>
                <a:gridCol w="4279900">
                  <a:extLst>
                    <a:ext uri="{9D8B030D-6E8A-4147-A177-3AD203B41FA5}">
                      <a16:colId xmlns:a16="http://schemas.microsoft.com/office/drawing/2014/main" val="189025751"/>
                    </a:ext>
                  </a:extLst>
                </a:gridCol>
                <a:gridCol w="1819274">
                  <a:extLst>
                    <a:ext uri="{9D8B030D-6E8A-4147-A177-3AD203B41FA5}">
                      <a16:colId xmlns:a16="http://schemas.microsoft.com/office/drawing/2014/main" val="693995186"/>
                    </a:ext>
                  </a:extLst>
                </a:gridCol>
              </a:tblGrid>
              <a:tr h="370840">
                <a:tc>
                  <a:txBody>
                    <a:bodyPr/>
                    <a:lstStyle/>
                    <a:p>
                      <a:pPr algn="ctr"/>
                      <a:r>
                        <a:rPr lang="en-US" dirty="0"/>
                        <a:t>Variable Name</a:t>
                      </a:r>
                    </a:p>
                  </a:txBody>
                  <a:tcPr/>
                </a:tc>
                <a:tc>
                  <a:txBody>
                    <a:bodyPr/>
                    <a:lstStyle/>
                    <a:p>
                      <a:pPr algn="ctr"/>
                      <a:r>
                        <a:rPr lang="en-US" dirty="0"/>
                        <a:t>Variable Description</a:t>
                      </a:r>
                    </a:p>
                  </a:txBody>
                  <a:tcPr/>
                </a:tc>
                <a:tc>
                  <a:txBody>
                    <a:bodyPr/>
                    <a:lstStyle/>
                    <a:p>
                      <a:pPr algn="ctr"/>
                      <a:r>
                        <a:rPr lang="en-US" dirty="0"/>
                        <a:t>Measurement Level</a:t>
                      </a:r>
                    </a:p>
                  </a:txBody>
                  <a:tcPr/>
                </a:tc>
                <a:extLst>
                  <a:ext uri="{0D108BD9-81ED-4DB2-BD59-A6C34878D82A}">
                    <a16:rowId xmlns:a16="http://schemas.microsoft.com/office/drawing/2014/main" val="3234241963"/>
                  </a:ext>
                </a:extLst>
              </a:tr>
              <a:tr h="370840">
                <a:tc gridSpan="3">
                  <a:txBody>
                    <a:bodyPr/>
                    <a:lstStyle/>
                    <a:p>
                      <a:pPr algn="ctr"/>
                      <a:r>
                        <a:rPr lang="en-US" sz="1600" b="1" dirty="0"/>
                        <a:t>Demographic Information (</a:t>
                      </a:r>
                      <a:r>
                        <a:rPr lang="en-US" sz="1600" b="1" dirty="0" err="1"/>
                        <a:t>cont</a:t>
                      </a:r>
                      <a:r>
                        <a:rPr lang="en-US" sz="1600" b="1" dirty="0"/>
                        <a:t>)</a:t>
                      </a:r>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3210030954"/>
                  </a:ext>
                </a:extLst>
              </a:tr>
              <a:tr h="370840">
                <a:tc>
                  <a:txBody>
                    <a:bodyPr/>
                    <a:lstStyle/>
                    <a:p>
                      <a:r>
                        <a:rPr lang="en-US" sz="1600" dirty="0"/>
                        <a:t>JOB</a:t>
                      </a:r>
                    </a:p>
                  </a:txBody>
                  <a:tcPr/>
                </a:tc>
                <a:tc>
                  <a:txBody>
                    <a:bodyPr/>
                    <a:lstStyle/>
                    <a:p>
                      <a:r>
                        <a:rPr lang="en-US" sz="1600" dirty="0"/>
                        <a:t>Type of job held by customer</a:t>
                      </a:r>
                    </a:p>
                  </a:txBody>
                  <a:tcPr/>
                </a:tc>
                <a:tc>
                  <a:txBody>
                    <a:bodyPr/>
                    <a:lstStyle/>
                    <a:p>
                      <a:r>
                        <a:rPr lang="en-US" sz="1600" dirty="0"/>
                        <a:t>Nominal</a:t>
                      </a:r>
                    </a:p>
                  </a:txBody>
                  <a:tcPr/>
                </a:tc>
                <a:extLst>
                  <a:ext uri="{0D108BD9-81ED-4DB2-BD59-A6C34878D82A}">
                    <a16:rowId xmlns:a16="http://schemas.microsoft.com/office/drawing/2014/main" val="4126061703"/>
                  </a:ext>
                </a:extLst>
              </a:tr>
              <a:tr h="370840">
                <a:tc>
                  <a:txBody>
                    <a:bodyPr/>
                    <a:lstStyle/>
                    <a:p>
                      <a:r>
                        <a:rPr lang="en-US" sz="1600" dirty="0"/>
                        <a:t>LOAN</a:t>
                      </a:r>
                    </a:p>
                  </a:txBody>
                  <a:tcPr/>
                </a:tc>
                <a:tc>
                  <a:txBody>
                    <a:bodyPr/>
                    <a:lstStyle/>
                    <a:p>
                      <a:r>
                        <a:rPr lang="en-US" sz="1600" dirty="0"/>
                        <a:t>Has personal loan? (no, yes, unknown)</a:t>
                      </a:r>
                    </a:p>
                  </a:txBody>
                  <a:tcPr/>
                </a:tc>
                <a:tc>
                  <a:txBody>
                    <a:bodyPr/>
                    <a:lstStyle/>
                    <a:p>
                      <a:r>
                        <a:rPr lang="en-US" sz="1600" dirty="0"/>
                        <a:t>Nominal</a:t>
                      </a:r>
                    </a:p>
                  </a:txBody>
                  <a:tcPr/>
                </a:tc>
                <a:extLst>
                  <a:ext uri="{0D108BD9-81ED-4DB2-BD59-A6C34878D82A}">
                    <a16:rowId xmlns:a16="http://schemas.microsoft.com/office/drawing/2014/main" val="1524235092"/>
                  </a:ext>
                </a:extLst>
              </a:tr>
              <a:tr h="370840">
                <a:tc>
                  <a:txBody>
                    <a:bodyPr/>
                    <a:lstStyle/>
                    <a:p>
                      <a:r>
                        <a:rPr lang="en-US" sz="1600" dirty="0"/>
                        <a:t>MARITAL</a:t>
                      </a:r>
                    </a:p>
                  </a:txBody>
                  <a:tcPr/>
                </a:tc>
                <a:tc>
                  <a:txBody>
                    <a:bodyPr/>
                    <a:lstStyle/>
                    <a:p>
                      <a:r>
                        <a:rPr lang="en-US" sz="1600" dirty="0"/>
                        <a:t>Marital status </a:t>
                      </a:r>
                    </a:p>
                  </a:txBody>
                  <a:tcPr/>
                </a:tc>
                <a:tc>
                  <a:txBody>
                    <a:bodyPr/>
                    <a:lstStyle/>
                    <a:p>
                      <a:r>
                        <a:rPr lang="en-US" sz="1600" dirty="0"/>
                        <a:t>Nominal</a:t>
                      </a:r>
                    </a:p>
                  </a:txBody>
                  <a:tcPr/>
                </a:tc>
                <a:extLst>
                  <a:ext uri="{0D108BD9-81ED-4DB2-BD59-A6C34878D82A}">
                    <a16:rowId xmlns:a16="http://schemas.microsoft.com/office/drawing/2014/main" val="654603350"/>
                  </a:ext>
                </a:extLst>
              </a:tr>
              <a:tr h="370840">
                <a:tc gridSpan="3">
                  <a:txBody>
                    <a:bodyPr/>
                    <a:lstStyle/>
                    <a:p>
                      <a:pPr algn="ctr"/>
                      <a:r>
                        <a:rPr lang="en-US" sz="1600" b="1" dirty="0"/>
                        <a:t>Marketing Contact History</a:t>
                      </a:r>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2919926455"/>
                  </a:ext>
                </a:extLst>
              </a:tr>
              <a:tr h="370840">
                <a:tc>
                  <a:txBody>
                    <a:bodyPr/>
                    <a:lstStyle/>
                    <a:p>
                      <a:r>
                        <a:rPr lang="en-US" sz="1600" dirty="0"/>
                        <a:t>MONTH</a:t>
                      </a:r>
                    </a:p>
                  </a:txBody>
                  <a:tcPr/>
                </a:tc>
                <a:tc>
                  <a:txBody>
                    <a:bodyPr/>
                    <a:lstStyle/>
                    <a:p>
                      <a:r>
                        <a:rPr lang="en-US" sz="1600" dirty="0"/>
                        <a:t>Month of last contact with customer</a:t>
                      </a:r>
                    </a:p>
                  </a:txBody>
                  <a:tcPr/>
                </a:tc>
                <a:tc>
                  <a:txBody>
                    <a:bodyPr/>
                    <a:lstStyle/>
                    <a:p>
                      <a:r>
                        <a:rPr lang="en-US" sz="1600" dirty="0"/>
                        <a:t>Nominal</a:t>
                      </a:r>
                    </a:p>
                  </a:txBody>
                  <a:tcPr/>
                </a:tc>
                <a:extLst>
                  <a:ext uri="{0D108BD9-81ED-4DB2-BD59-A6C34878D82A}">
                    <a16:rowId xmlns:a16="http://schemas.microsoft.com/office/drawing/2014/main" val="2309723270"/>
                  </a:ext>
                </a:extLst>
              </a:tr>
              <a:tr h="370840">
                <a:tc>
                  <a:txBody>
                    <a:bodyPr/>
                    <a:lstStyle/>
                    <a:p>
                      <a:r>
                        <a:rPr lang="en-US" sz="1600" dirty="0"/>
                        <a:t>PDAYS</a:t>
                      </a:r>
                    </a:p>
                  </a:txBody>
                  <a:tcPr/>
                </a:tc>
                <a:tc>
                  <a:txBody>
                    <a:bodyPr/>
                    <a:lstStyle/>
                    <a:p>
                      <a:r>
                        <a:rPr lang="en-US" sz="1600" dirty="0"/>
                        <a:t># days since customer was last contacted from a previous campaign</a:t>
                      </a:r>
                    </a:p>
                  </a:txBody>
                  <a:tcPr/>
                </a:tc>
                <a:tc>
                  <a:txBody>
                    <a:bodyPr/>
                    <a:lstStyle/>
                    <a:p>
                      <a:r>
                        <a:rPr lang="en-US" sz="1600" dirty="0"/>
                        <a:t>Interval</a:t>
                      </a:r>
                    </a:p>
                  </a:txBody>
                  <a:tcPr/>
                </a:tc>
                <a:extLst>
                  <a:ext uri="{0D108BD9-81ED-4DB2-BD59-A6C34878D82A}">
                    <a16:rowId xmlns:a16="http://schemas.microsoft.com/office/drawing/2014/main" val="2090317117"/>
                  </a:ext>
                </a:extLst>
              </a:tr>
              <a:tr h="370840">
                <a:tc>
                  <a:txBody>
                    <a:bodyPr/>
                    <a:lstStyle/>
                    <a:p>
                      <a:r>
                        <a:rPr lang="en-US" sz="1600" dirty="0"/>
                        <a:t>POUTCOME</a:t>
                      </a:r>
                    </a:p>
                  </a:txBody>
                  <a:tcPr/>
                </a:tc>
                <a:tc>
                  <a:txBody>
                    <a:bodyPr/>
                    <a:lstStyle/>
                    <a:p>
                      <a:r>
                        <a:rPr lang="en-US" sz="1600" dirty="0"/>
                        <a:t>Outcome of the previous marketing campaign (failure, nonexistent, success)</a:t>
                      </a:r>
                    </a:p>
                  </a:txBody>
                  <a:tcPr/>
                </a:tc>
                <a:tc>
                  <a:txBody>
                    <a:bodyPr/>
                    <a:lstStyle/>
                    <a:p>
                      <a:r>
                        <a:rPr lang="en-US" sz="1600" dirty="0"/>
                        <a:t>Nominal</a:t>
                      </a:r>
                    </a:p>
                  </a:txBody>
                  <a:tcPr/>
                </a:tc>
                <a:extLst>
                  <a:ext uri="{0D108BD9-81ED-4DB2-BD59-A6C34878D82A}">
                    <a16:rowId xmlns:a16="http://schemas.microsoft.com/office/drawing/2014/main" val="778526311"/>
                  </a:ext>
                </a:extLst>
              </a:tr>
              <a:tr h="370840">
                <a:tc>
                  <a:txBody>
                    <a:bodyPr/>
                    <a:lstStyle/>
                    <a:p>
                      <a:r>
                        <a:rPr lang="en-US" sz="1600" dirty="0"/>
                        <a:t>PREVIOUS</a:t>
                      </a:r>
                    </a:p>
                  </a:txBody>
                  <a:tcPr/>
                </a:tc>
                <a:tc>
                  <a:txBody>
                    <a:bodyPr/>
                    <a:lstStyle/>
                    <a:p>
                      <a:r>
                        <a:rPr lang="en-US" sz="1600" dirty="0"/>
                        <a:t># of contacts performed for this customer before this campaign</a:t>
                      </a:r>
                    </a:p>
                  </a:txBody>
                  <a:tcPr/>
                </a:tc>
                <a:tc>
                  <a:txBody>
                    <a:bodyPr/>
                    <a:lstStyle/>
                    <a:p>
                      <a:r>
                        <a:rPr lang="en-US" sz="1600" dirty="0"/>
                        <a:t>Interval</a:t>
                      </a:r>
                    </a:p>
                  </a:txBody>
                  <a:tcPr/>
                </a:tc>
                <a:extLst>
                  <a:ext uri="{0D108BD9-81ED-4DB2-BD59-A6C34878D82A}">
                    <a16:rowId xmlns:a16="http://schemas.microsoft.com/office/drawing/2014/main" val="361729799"/>
                  </a:ext>
                </a:extLst>
              </a:tr>
              <a:tr h="370840">
                <a:tc>
                  <a:txBody>
                    <a:bodyPr/>
                    <a:lstStyle/>
                    <a:p>
                      <a:r>
                        <a:rPr lang="en-US" sz="1600" dirty="0"/>
                        <a:t>RESPOND</a:t>
                      </a:r>
                    </a:p>
                  </a:txBody>
                  <a:tcPr/>
                </a:tc>
                <a:tc>
                  <a:txBody>
                    <a:bodyPr/>
                    <a:lstStyle/>
                    <a:p>
                      <a:r>
                        <a:rPr lang="en-US" sz="1600" dirty="0"/>
                        <a:t>Did the client respond positively and accept the offer?  (yes, no)</a:t>
                      </a:r>
                    </a:p>
                  </a:txBody>
                  <a:tcPr/>
                </a:tc>
                <a:tc>
                  <a:txBody>
                    <a:bodyPr/>
                    <a:lstStyle/>
                    <a:p>
                      <a:r>
                        <a:rPr lang="en-US" sz="1600" dirty="0"/>
                        <a:t>Binary</a:t>
                      </a:r>
                    </a:p>
                  </a:txBody>
                  <a:tcPr/>
                </a:tc>
                <a:extLst>
                  <a:ext uri="{0D108BD9-81ED-4DB2-BD59-A6C34878D82A}">
                    <a16:rowId xmlns:a16="http://schemas.microsoft.com/office/drawing/2014/main" val="1062873697"/>
                  </a:ext>
                </a:extLst>
              </a:tr>
            </a:tbl>
          </a:graphicData>
        </a:graphic>
      </p:graphicFrame>
      <p:sp>
        <p:nvSpPr>
          <p:cNvPr id="4" name="Slide Number Placeholder 3">
            <a:extLst>
              <a:ext uri="{FF2B5EF4-FFF2-40B4-BE49-F238E27FC236}">
                <a16:creationId xmlns:a16="http://schemas.microsoft.com/office/drawing/2014/main" id="{DD35B999-A605-4EDF-8C64-42C4C4303417}"/>
              </a:ext>
            </a:extLst>
          </p:cNvPr>
          <p:cNvSpPr>
            <a:spLocks noGrp="1"/>
          </p:cNvSpPr>
          <p:nvPr>
            <p:ph type="sldNum" sz="quarter" idx="12"/>
          </p:nvPr>
        </p:nvSpPr>
        <p:spPr/>
        <p:txBody>
          <a:bodyPr/>
          <a:lstStyle/>
          <a:p>
            <a:fld id="{02456A73-CB17-B748-BD2A-A20F5DD59EC7}" type="slidenum">
              <a:rPr lang="en-US" smtClean="0"/>
              <a:pPr/>
              <a:t>4</a:t>
            </a:fld>
            <a:endParaRPr lang="en-US" dirty="0"/>
          </a:p>
        </p:txBody>
      </p:sp>
    </p:spTree>
    <p:extLst>
      <p:ext uri="{BB962C8B-B14F-4D97-AF65-F5344CB8AC3E}">
        <p14:creationId xmlns:p14="http://schemas.microsoft.com/office/powerpoint/2010/main" val="146470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D82-90A0-4465-B451-114011A4FE18}"/>
              </a:ext>
            </a:extLst>
          </p:cNvPr>
          <p:cNvSpPr>
            <a:spLocks noGrp="1"/>
          </p:cNvSpPr>
          <p:nvPr>
            <p:ph type="title"/>
          </p:nvPr>
        </p:nvSpPr>
        <p:spPr/>
        <p:txBody>
          <a:bodyPr/>
          <a:lstStyle/>
          <a:p>
            <a:r>
              <a:rPr lang="en-US" dirty="0"/>
              <a:t>Portuguese Bank Data</a:t>
            </a:r>
          </a:p>
        </p:txBody>
      </p:sp>
      <p:graphicFrame>
        <p:nvGraphicFramePr>
          <p:cNvPr id="5" name="Content Placeholder 4">
            <a:extLst>
              <a:ext uri="{FF2B5EF4-FFF2-40B4-BE49-F238E27FC236}">
                <a16:creationId xmlns:a16="http://schemas.microsoft.com/office/drawing/2014/main" id="{AD4E31DF-0302-466F-8197-B3D3D8CF6967}"/>
              </a:ext>
            </a:extLst>
          </p:cNvPr>
          <p:cNvGraphicFramePr>
            <a:graphicFrameLocks noGrp="1"/>
          </p:cNvGraphicFramePr>
          <p:nvPr>
            <p:ph idx="1"/>
            <p:extLst>
              <p:ext uri="{D42A27DB-BD31-4B8C-83A1-F6EECF244321}">
                <p14:modId xmlns:p14="http://schemas.microsoft.com/office/powerpoint/2010/main" val="3314857142"/>
              </p:ext>
            </p:extLst>
          </p:nvPr>
        </p:nvGraphicFramePr>
        <p:xfrm>
          <a:off x="363086" y="1336627"/>
          <a:ext cx="7556499" cy="2702560"/>
        </p:xfrm>
        <a:graphic>
          <a:graphicData uri="http://schemas.openxmlformats.org/drawingml/2006/table">
            <a:tbl>
              <a:tblPr firstRow="1" bandRow="1">
                <a:tableStyleId>{5C22544A-7EE6-4342-B048-85BDC9FD1C3A}</a:tableStyleId>
              </a:tblPr>
              <a:tblGrid>
                <a:gridCol w="1457325">
                  <a:extLst>
                    <a:ext uri="{9D8B030D-6E8A-4147-A177-3AD203B41FA5}">
                      <a16:colId xmlns:a16="http://schemas.microsoft.com/office/drawing/2014/main" val="4225963415"/>
                    </a:ext>
                  </a:extLst>
                </a:gridCol>
                <a:gridCol w="4470400">
                  <a:extLst>
                    <a:ext uri="{9D8B030D-6E8A-4147-A177-3AD203B41FA5}">
                      <a16:colId xmlns:a16="http://schemas.microsoft.com/office/drawing/2014/main" val="189025751"/>
                    </a:ext>
                  </a:extLst>
                </a:gridCol>
                <a:gridCol w="1628774">
                  <a:extLst>
                    <a:ext uri="{9D8B030D-6E8A-4147-A177-3AD203B41FA5}">
                      <a16:colId xmlns:a16="http://schemas.microsoft.com/office/drawing/2014/main" val="693995186"/>
                    </a:ext>
                  </a:extLst>
                </a:gridCol>
              </a:tblGrid>
              <a:tr h="370840">
                <a:tc>
                  <a:txBody>
                    <a:bodyPr/>
                    <a:lstStyle/>
                    <a:p>
                      <a:pPr algn="ctr"/>
                      <a:r>
                        <a:rPr lang="en-US" dirty="0"/>
                        <a:t>Variable Name</a:t>
                      </a:r>
                    </a:p>
                  </a:txBody>
                  <a:tcPr/>
                </a:tc>
                <a:tc>
                  <a:txBody>
                    <a:bodyPr/>
                    <a:lstStyle/>
                    <a:p>
                      <a:pPr algn="ctr"/>
                      <a:r>
                        <a:rPr lang="en-US" dirty="0"/>
                        <a:t>Variable Description</a:t>
                      </a:r>
                    </a:p>
                  </a:txBody>
                  <a:tcPr/>
                </a:tc>
                <a:tc>
                  <a:txBody>
                    <a:bodyPr/>
                    <a:lstStyle/>
                    <a:p>
                      <a:pPr algn="ctr"/>
                      <a:r>
                        <a:rPr lang="en-US" dirty="0"/>
                        <a:t>Measurement Level</a:t>
                      </a:r>
                    </a:p>
                  </a:txBody>
                  <a:tcPr/>
                </a:tc>
                <a:extLst>
                  <a:ext uri="{0D108BD9-81ED-4DB2-BD59-A6C34878D82A}">
                    <a16:rowId xmlns:a16="http://schemas.microsoft.com/office/drawing/2014/main" val="3234241963"/>
                  </a:ext>
                </a:extLst>
              </a:tr>
              <a:tr h="370840">
                <a:tc gridSpan="3">
                  <a:txBody>
                    <a:bodyPr/>
                    <a:lstStyle/>
                    <a:p>
                      <a:pPr algn="ctr"/>
                      <a:r>
                        <a:rPr lang="en-US" sz="1600" b="1" dirty="0"/>
                        <a:t>Marketing Campaign History (</a:t>
                      </a:r>
                      <a:r>
                        <a:rPr lang="en-US" sz="1600" b="1" dirty="0" err="1"/>
                        <a:t>cont</a:t>
                      </a:r>
                      <a:r>
                        <a:rPr lang="en-US" sz="1600" b="1" dirty="0"/>
                        <a:t>)</a:t>
                      </a:r>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1412908540"/>
                  </a:ext>
                </a:extLst>
              </a:tr>
              <a:tr h="370840">
                <a:tc>
                  <a:txBody>
                    <a:bodyPr/>
                    <a:lstStyle/>
                    <a:p>
                      <a:r>
                        <a:rPr lang="en-US" sz="1600" dirty="0"/>
                        <a:t>CAMPAIGN</a:t>
                      </a:r>
                    </a:p>
                  </a:txBody>
                  <a:tcPr/>
                </a:tc>
                <a:tc>
                  <a:txBody>
                    <a:bodyPr/>
                    <a:lstStyle/>
                    <a:p>
                      <a:r>
                        <a:rPr lang="en-US" sz="1600" dirty="0"/>
                        <a:t># contacts performed during this campaign for this customer</a:t>
                      </a:r>
                    </a:p>
                  </a:txBody>
                  <a:tcPr/>
                </a:tc>
                <a:tc>
                  <a:txBody>
                    <a:bodyPr/>
                    <a:lstStyle/>
                    <a:p>
                      <a:r>
                        <a:rPr lang="en-US" sz="1600" dirty="0"/>
                        <a:t>Interval</a:t>
                      </a:r>
                    </a:p>
                  </a:txBody>
                  <a:tcPr/>
                </a:tc>
                <a:extLst>
                  <a:ext uri="{0D108BD9-81ED-4DB2-BD59-A6C34878D82A}">
                    <a16:rowId xmlns:a16="http://schemas.microsoft.com/office/drawing/2014/main" val="1524235092"/>
                  </a:ext>
                </a:extLst>
              </a:tr>
              <a:tr h="370840">
                <a:tc>
                  <a:txBody>
                    <a:bodyPr/>
                    <a:lstStyle/>
                    <a:p>
                      <a:r>
                        <a:rPr lang="en-US" sz="1600" dirty="0"/>
                        <a:t>CONTACT</a:t>
                      </a:r>
                    </a:p>
                  </a:txBody>
                  <a:tcPr/>
                </a:tc>
                <a:tc>
                  <a:txBody>
                    <a:bodyPr/>
                    <a:lstStyle/>
                    <a:p>
                      <a:r>
                        <a:rPr lang="en-US" sz="1600" dirty="0"/>
                        <a:t>Contact communication type (cellular, telephone)</a:t>
                      </a:r>
                    </a:p>
                  </a:txBody>
                  <a:tcPr/>
                </a:tc>
                <a:tc>
                  <a:txBody>
                    <a:bodyPr/>
                    <a:lstStyle/>
                    <a:p>
                      <a:r>
                        <a:rPr lang="en-US" sz="1600" dirty="0"/>
                        <a:t>Binary</a:t>
                      </a:r>
                    </a:p>
                  </a:txBody>
                  <a:tcPr/>
                </a:tc>
                <a:extLst>
                  <a:ext uri="{0D108BD9-81ED-4DB2-BD59-A6C34878D82A}">
                    <a16:rowId xmlns:a16="http://schemas.microsoft.com/office/drawing/2014/main" val="2309723270"/>
                  </a:ext>
                </a:extLst>
              </a:tr>
              <a:tr h="370840">
                <a:tc>
                  <a:txBody>
                    <a:bodyPr/>
                    <a:lstStyle/>
                    <a:p>
                      <a:r>
                        <a:rPr lang="en-US" sz="1600" dirty="0"/>
                        <a:t>DOW</a:t>
                      </a:r>
                    </a:p>
                  </a:txBody>
                  <a:tcPr/>
                </a:tc>
                <a:tc>
                  <a:txBody>
                    <a:bodyPr/>
                    <a:lstStyle/>
                    <a:p>
                      <a:r>
                        <a:rPr lang="en-US" sz="1600" dirty="0"/>
                        <a:t>Day of the week last contact was made</a:t>
                      </a:r>
                    </a:p>
                  </a:txBody>
                  <a:tcPr/>
                </a:tc>
                <a:tc>
                  <a:txBody>
                    <a:bodyPr/>
                    <a:lstStyle/>
                    <a:p>
                      <a:r>
                        <a:rPr lang="en-US" sz="1600" dirty="0"/>
                        <a:t>Nominal</a:t>
                      </a:r>
                    </a:p>
                  </a:txBody>
                  <a:tcPr/>
                </a:tc>
                <a:extLst>
                  <a:ext uri="{0D108BD9-81ED-4DB2-BD59-A6C34878D82A}">
                    <a16:rowId xmlns:a16="http://schemas.microsoft.com/office/drawing/2014/main" val="778526311"/>
                  </a:ext>
                </a:extLst>
              </a:tr>
              <a:tr h="370840">
                <a:tc>
                  <a:txBody>
                    <a:bodyPr/>
                    <a:lstStyle/>
                    <a:p>
                      <a:r>
                        <a:rPr lang="en-US" sz="1600" dirty="0"/>
                        <a:t>DURATION</a:t>
                      </a:r>
                    </a:p>
                  </a:txBody>
                  <a:tcPr/>
                </a:tc>
                <a:tc>
                  <a:txBody>
                    <a:bodyPr/>
                    <a:lstStyle/>
                    <a:p>
                      <a:r>
                        <a:rPr lang="en-US" sz="1600" dirty="0"/>
                        <a:t>Duration of last contact (in seconds)</a:t>
                      </a:r>
                    </a:p>
                  </a:txBody>
                  <a:tcPr/>
                </a:tc>
                <a:tc>
                  <a:txBody>
                    <a:bodyPr/>
                    <a:lstStyle/>
                    <a:p>
                      <a:r>
                        <a:rPr lang="en-US" sz="1600" dirty="0"/>
                        <a:t>Interval</a:t>
                      </a:r>
                    </a:p>
                  </a:txBody>
                  <a:tcPr/>
                </a:tc>
                <a:extLst>
                  <a:ext uri="{0D108BD9-81ED-4DB2-BD59-A6C34878D82A}">
                    <a16:rowId xmlns:a16="http://schemas.microsoft.com/office/drawing/2014/main" val="361729799"/>
                  </a:ext>
                </a:extLst>
              </a:tr>
            </a:tbl>
          </a:graphicData>
        </a:graphic>
      </p:graphicFrame>
      <p:sp>
        <p:nvSpPr>
          <p:cNvPr id="4" name="Slide Number Placeholder 3">
            <a:extLst>
              <a:ext uri="{FF2B5EF4-FFF2-40B4-BE49-F238E27FC236}">
                <a16:creationId xmlns:a16="http://schemas.microsoft.com/office/drawing/2014/main" id="{DD35B999-A605-4EDF-8C64-42C4C4303417}"/>
              </a:ext>
            </a:extLst>
          </p:cNvPr>
          <p:cNvSpPr>
            <a:spLocks noGrp="1"/>
          </p:cNvSpPr>
          <p:nvPr>
            <p:ph type="sldNum" sz="quarter" idx="12"/>
          </p:nvPr>
        </p:nvSpPr>
        <p:spPr/>
        <p:txBody>
          <a:bodyPr/>
          <a:lstStyle/>
          <a:p>
            <a:fld id="{02456A73-CB17-B748-BD2A-A20F5DD59EC7}" type="slidenum">
              <a:rPr lang="en-US" smtClean="0"/>
              <a:pPr/>
              <a:t>5</a:t>
            </a:fld>
            <a:endParaRPr lang="en-US" dirty="0"/>
          </a:p>
        </p:txBody>
      </p:sp>
    </p:spTree>
    <p:extLst>
      <p:ext uri="{BB962C8B-B14F-4D97-AF65-F5344CB8AC3E}">
        <p14:creationId xmlns:p14="http://schemas.microsoft.com/office/powerpoint/2010/main" val="198275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4E1B-A07E-43A5-8B5C-241665525F8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69840A04-FD34-449A-9AB5-E139AA36C52A}"/>
              </a:ext>
            </a:extLst>
          </p:cNvPr>
          <p:cNvSpPr>
            <a:spLocks noGrp="1"/>
          </p:cNvSpPr>
          <p:nvPr>
            <p:ph idx="1"/>
          </p:nvPr>
        </p:nvSpPr>
        <p:spPr/>
        <p:txBody>
          <a:bodyPr/>
          <a:lstStyle/>
          <a:p>
            <a:r>
              <a:rPr lang="en-US" dirty="0"/>
              <a:t>Build a predictive model to help the bank determine which customers are most likely to respond to a similar marketing campaign in the future so that:</a:t>
            </a:r>
          </a:p>
          <a:p>
            <a:pPr lvl="1"/>
            <a:r>
              <a:rPr lang="en-US" dirty="0"/>
              <a:t>The bank can understand the characteristics of customers who are most likely to respond positively to future marketing campaigns</a:t>
            </a:r>
          </a:p>
          <a:p>
            <a:pPr lvl="1"/>
            <a:r>
              <a:rPr lang="en-US" dirty="0"/>
              <a:t>The bank can operate more efficiently by focusing their marketing efforts on customers who are most likely to respond positively</a:t>
            </a:r>
          </a:p>
          <a:p>
            <a:pPr lvl="1"/>
            <a:r>
              <a:rPr lang="en-US" dirty="0"/>
              <a:t>The bank can take actions to help improve the response rate for future marketing campaigns</a:t>
            </a:r>
          </a:p>
          <a:p>
            <a:pPr lvl="1"/>
            <a:endParaRPr lang="en-US" dirty="0"/>
          </a:p>
        </p:txBody>
      </p:sp>
      <p:sp>
        <p:nvSpPr>
          <p:cNvPr id="4" name="Slide Number Placeholder 3">
            <a:extLst>
              <a:ext uri="{FF2B5EF4-FFF2-40B4-BE49-F238E27FC236}">
                <a16:creationId xmlns:a16="http://schemas.microsoft.com/office/drawing/2014/main" id="{E7BBE87F-4FFF-4177-A332-D87A8457FA9F}"/>
              </a:ext>
            </a:extLst>
          </p:cNvPr>
          <p:cNvSpPr>
            <a:spLocks noGrp="1"/>
          </p:cNvSpPr>
          <p:nvPr>
            <p:ph type="sldNum" sz="quarter" idx="12"/>
          </p:nvPr>
        </p:nvSpPr>
        <p:spPr/>
        <p:txBody>
          <a:bodyPr/>
          <a:lstStyle/>
          <a:p>
            <a:fld id="{02456A73-CB17-B748-BD2A-A20F5DD59EC7}" type="slidenum">
              <a:rPr lang="en-US" smtClean="0"/>
              <a:pPr/>
              <a:t>6</a:t>
            </a:fld>
            <a:endParaRPr lang="en-US" dirty="0"/>
          </a:p>
        </p:txBody>
      </p:sp>
    </p:spTree>
    <p:extLst>
      <p:ext uri="{BB962C8B-B14F-4D97-AF65-F5344CB8AC3E}">
        <p14:creationId xmlns:p14="http://schemas.microsoft.com/office/powerpoint/2010/main" val="280285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A8FE-35B2-4E02-A9C8-32710B756CF7}"/>
              </a:ext>
            </a:extLst>
          </p:cNvPr>
          <p:cNvSpPr>
            <a:spLocks noGrp="1"/>
          </p:cNvSpPr>
          <p:nvPr>
            <p:ph type="title"/>
          </p:nvPr>
        </p:nvSpPr>
        <p:spPr/>
        <p:txBody>
          <a:bodyPr/>
          <a:lstStyle/>
          <a:p>
            <a:r>
              <a:rPr lang="en-US" dirty="0"/>
              <a:t>Update Variable List</a:t>
            </a:r>
          </a:p>
        </p:txBody>
      </p:sp>
      <p:sp>
        <p:nvSpPr>
          <p:cNvPr id="3" name="Content Placeholder 2">
            <a:extLst>
              <a:ext uri="{FF2B5EF4-FFF2-40B4-BE49-F238E27FC236}">
                <a16:creationId xmlns:a16="http://schemas.microsoft.com/office/drawing/2014/main" id="{C0C68FA8-3D8A-4BAA-86B9-B83A314355AA}"/>
              </a:ext>
            </a:extLst>
          </p:cNvPr>
          <p:cNvSpPr>
            <a:spLocks noGrp="1"/>
          </p:cNvSpPr>
          <p:nvPr>
            <p:ph idx="1"/>
          </p:nvPr>
        </p:nvSpPr>
        <p:spPr>
          <a:xfrm>
            <a:off x="498474" y="2228943"/>
            <a:ext cx="8074026" cy="2190657"/>
          </a:xfrm>
        </p:spPr>
        <p:txBody>
          <a:bodyPr/>
          <a:lstStyle/>
          <a:p>
            <a:r>
              <a:rPr lang="en-US" dirty="0"/>
              <a:t>Do you believe that we should use DURATION as one of the predictive variables when creating a model to predict who is likely to respond positively to this marketing campaign?</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DBA2391-0D33-4DEE-9051-61F68D55F406}"/>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Tree>
    <p:extLst>
      <p:ext uri="{BB962C8B-B14F-4D97-AF65-F5344CB8AC3E}">
        <p14:creationId xmlns:p14="http://schemas.microsoft.com/office/powerpoint/2010/main" val="38407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B251-5638-4C1D-9B31-CC2DF180DAD7}"/>
              </a:ext>
            </a:extLst>
          </p:cNvPr>
          <p:cNvSpPr>
            <a:spLocks noGrp="1"/>
          </p:cNvSpPr>
          <p:nvPr>
            <p:ph type="title"/>
          </p:nvPr>
        </p:nvSpPr>
        <p:spPr/>
        <p:txBody>
          <a:bodyPr/>
          <a:lstStyle/>
          <a:p>
            <a:r>
              <a:rPr lang="en-US" dirty="0"/>
              <a:t>Partition the Data</a:t>
            </a:r>
          </a:p>
        </p:txBody>
      </p:sp>
      <p:sp>
        <p:nvSpPr>
          <p:cNvPr id="3" name="Content Placeholder 2">
            <a:extLst>
              <a:ext uri="{FF2B5EF4-FFF2-40B4-BE49-F238E27FC236}">
                <a16:creationId xmlns:a16="http://schemas.microsoft.com/office/drawing/2014/main" id="{6E623802-7993-4759-8076-7621E5D2FD9F}"/>
              </a:ext>
            </a:extLst>
          </p:cNvPr>
          <p:cNvSpPr>
            <a:spLocks noGrp="1"/>
          </p:cNvSpPr>
          <p:nvPr>
            <p:ph idx="1"/>
          </p:nvPr>
        </p:nvSpPr>
        <p:spPr>
          <a:xfrm>
            <a:off x="498474" y="1981201"/>
            <a:ext cx="7556313" cy="749300"/>
          </a:xfrm>
        </p:spPr>
        <p:txBody>
          <a:bodyPr/>
          <a:lstStyle/>
          <a:p>
            <a:r>
              <a:rPr lang="en-US" dirty="0"/>
              <a:t>A good predictive model should generalize well to new data</a:t>
            </a:r>
          </a:p>
        </p:txBody>
      </p:sp>
      <p:sp>
        <p:nvSpPr>
          <p:cNvPr id="4" name="Slide Number Placeholder 3">
            <a:extLst>
              <a:ext uri="{FF2B5EF4-FFF2-40B4-BE49-F238E27FC236}">
                <a16:creationId xmlns:a16="http://schemas.microsoft.com/office/drawing/2014/main" id="{DF44976E-48C2-4402-840A-91BAABABAB25}"/>
              </a:ext>
            </a:extLst>
          </p:cNvPr>
          <p:cNvSpPr>
            <a:spLocks noGrp="1"/>
          </p:cNvSpPr>
          <p:nvPr>
            <p:ph type="sldNum" sz="quarter" idx="12"/>
          </p:nvPr>
        </p:nvSpPr>
        <p:spPr/>
        <p:txBody>
          <a:bodyPr/>
          <a:lstStyle/>
          <a:p>
            <a:fld id="{02456A73-CB17-B748-BD2A-A20F5DD59EC7}" type="slidenum">
              <a:rPr lang="en-US" smtClean="0"/>
              <a:pPr/>
              <a:t>8</a:t>
            </a:fld>
            <a:endParaRPr lang="en-US" dirty="0"/>
          </a:p>
        </p:txBody>
      </p:sp>
      <p:pic>
        <p:nvPicPr>
          <p:cNvPr id="5" name="Picture 4">
            <a:extLst>
              <a:ext uri="{FF2B5EF4-FFF2-40B4-BE49-F238E27FC236}">
                <a16:creationId xmlns:a16="http://schemas.microsoft.com/office/drawing/2014/main" id="{3A44FA52-F4DA-4109-9C3D-EDCC0FC56AE4}"/>
              </a:ext>
            </a:extLst>
          </p:cNvPr>
          <p:cNvPicPr>
            <a:picLocks noChangeAspect="1"/>
          </p:cNvPicPr>
          <p:nvPr/>
        </p:nvPicPr>
        <p:blipFill>
          <a:blip r:embed="rId2"/>
          <a:stretch>
            <a:fillRect/>
          </a:stretch>
        </p:blipFill>
        <p:spPr>
          <a:xfrm>
            <a:off x="2514600" y="2870200"/>
            <a:ext cx="3749140" cy="2910517"/>
          </a:xfrm>
          <a:prstGeom prst="rect">
            <a:avLst/>
          </a:prstGeom>
          <a:noFill/>
          <a:ln>
            <a:solidFill>
              <a:schemeClr val="tx2">
                <a:lumMod val="50000"/>
              </a:schemeClr>
            </a:solidFill>
          </a:ln>
        </p:spPr>
      </p:pic>
    </p:spTree>
    <p:extLst>
      <p:ext uri="{BB962C8B-B14F-4D97-AF65-F5344CB8AC3E}">
        <p14:creationId xmlns:p14="http://schemas.microsoft.com/office/powerpoint/2010/main" val="1397681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BA6A-6232-4753-B7C2-F45C7E4D38AC}"/>
              </a:ext>
            </a:extLst>
          </p:cNvPr>
          <p:cNvSpPr>
            <a:spLocks noGrp="1"/>
          </p:cNvSpPr>
          <p:nvPr>
            <p:ph type="title"/>
          </p:nvPr>
        </p:nvSpPr>
        <p:spPr/>
        <p:txBody>
          <a:bodyPr/>
          <a:lstStyle/>
          <a:p>
            <a:r>
              <a:rPr lang="en-US" dirty="0"/>
              <a:t>Partition the Data</a:t>
            </a:r>
          </a:p>
        </p:txBody>
      </p:sp>
      <p:sp>
        <p:nvSpPr>
          <p:cNvPr id="3" name="Content Placeholder 2">
            <a:extLst>
              <a:ext uri="{FF2B5EF4-FFF2-40B4-BE49-F238E27FC236}">
                <a16:creationId xmlns:a16="http://schemas.microsoft.com/office/drawing/2014/main" id="{92D2F664-357C-4E5E-BBCB-64A989CB27F9}"/>
              </a:ext>
            </a:extLst>
          </p:cNvPr>
          <p:cNvSpPr>
            <a:spLocks noGrp="1"/>
          </p:cNvSpPr>
          <p:nvPr>
            <p:ph idx="1"/>
          </p:nvPr>
        </p:nvSpPr>
        <p:spPr/>
        <p:txBody>
          <a:bodyPr/>
          <a:lstStyle/>
          <a:p>
            <a:r>
              <a:rPr lang="en-US" dirty="0"/>
              <a:t>Data Partitioning splits the data into training and validation sets</a:t>
            </a:r>
          </a:p>
          <a:p>
            <a:pPr lvl="1"/>
            <a:r>
              <a:rPr lang="en-US" dirty="0"/>
              <a:t>Training data is used for “fitting the model” (e.g., estimating the coefficients)</a:t>
            </a:r>
          </a:p>
          <a:p>
            <a:pPr lvl="1"/>
            <a:r>
              <a:rPr lang="en-US"/>
              <a:t>Test </a:t>
            </a:r>
            <a:r>
              <a:rPr lang="en-US" dirty="0"/>
              <a:t>data is used for monitoring and tuning the model to improve its ability to generalize</a:t>
            </a:r>
          </a:p>
          <a:p>
            <a:pPr lvl="2"/>
            <a:r>
              <a:rPr lang="en-US" dirty="0"/>
              <a:t>In particular, when choosing among a set of competing predictive models, the performance of the model on the validation data set (in terms of fit statistics or misclassification rates) is used to choose the final model.  In other words, the model that performs “best” on the validation data set is the winner.</a:t>
            </a:r>
          </a:p>
          <a:p>
            <a:r>
              <a:rPr lang="en-US" dirty="0"/>
              <a:t>NOTE:  The use of data partitioning is not recommended for small data sets.</a:t>
            </a:r>
          </a:p>
        </p:txBody>
      </p:sp>
      <p:sp>
        <p:nvSpPr>
          <p:cNvPr id="4" name="Slide Number Placeholder 3">
            <a:extLst>
              <a:ext uri="{FF2B5EF4-FFF2-40B4-BE49-F238E27FC236}">
                <a16:creationId xmlns:a16="http://schemas.microsoft.com/office/drawing/2014/main" id="{C8CE8C0D-4EDB-444D-A831-3B0D5308CC9D}"/>
              </a:ext>
            </a:extLst>
          </p:cNvPr>
          <p:cNvSpPr>
            <a:spLocks noGrp="1"/>
          </p:cNvSpPr>
          <p:nvPr>
            <p:ph type="sldNum" sz="quarter" idx="12"/>
          </p:nvPr>
        </p:nvSpPr>
        <p:spPr/>
        <p:txBody>
          <a:bodyPr/>
          <a:lstStyle/>
          <a:p>
            <a:fld id="{02456A73-CB17-B748-BD2A-A20F5DD59EC7}" type="slidenum">
              <a:rPr lang="en-US" smtClean="0"/>
              <a:pPr/>
              <a:t>9</a:t>
            </a:fld>
            <a:endParaRPr lang="en-US" dirty="0"/>
          </a:p>
        </p:txBody>
      </p:sp>
    </p:spTree>
    <p:extLst>
      <p:ext uri="{BB962C8B-B14F-4D97-AF65-F5344CB8AC3E}">
        <p14:creationId xmlns:p14="http://schemas.microsoft.com/office/powerpoint/2010/main" val="233064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28389</TotalTime>
  <Words>562</Words>
  <Application>Microsoft Office PowerPoint</Application>
  <PresentationFormat>On-screen Show (4:3)</PresentationFormat>
  <Paragraphs>125</Paragraphs>
  <Slides>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Calibri</vt:lpstr>
      <vt:lpstr>Calibri Light</vt:lpstr>
      <vt:lpstr>Franklin Gothic Book</vt:lpstr>
      <vt:lpstr>Rockwell</vt:lpstr>
      <vt:lpstr>Wingdings</vt:lpstr>
      <vt:lpstr>Advantage WFU Gray</vt:lpstr>
      <vt:lpstr>Custom Design</vt:lpstr>
      <vt:lpstr>Introduction to the  Portuguese Bank Case </vt:lpstr>
      <vt:lpstr>Predictive Modeling Process</vt:lpstr>
      <vt:lpstr>Portuguese Bank Data</vt:lpstr>
      <vt:lpstr>Portuguese Bank Data</vt:lpstr>
      <vt:lpstr>Portuguese Bank Data</vt:lpstr>
      <vt:lpstr>Goal</vt:lpstr>
      <vt:lpstr>Update Variable List</vt:lpstr>
      <vt:lpstr>Partition the Data</vt:lpstr>
      <vt:lpstr>Partition the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Towards the Future of Business Education  at Wake Forest University</dc:title>
  <dc:creator>SGreen</dc:creator>
  <cp:lastModifiedBy>Tonya Balan</cp:lastModifiedBy>
  <cp:revision>1051</cp:revision>
  <cp:lastPrinted>2016-10-04T20:26:21Z</cp:lastPrinted>
  <dcterms:created xsi:type="dcterms:W3CDTF">2014-09-07T15:36:25Z</dcterms:created>
  <dcterms:modified xsi:type="dcterms:W3CDTF">2023-10-12T15:07:47Z</dcterms:modified>
</cp:coreProperties>
</file>